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9" r:id="rId3"/>
    <p:sldId id="260" r:id="rId4"/>
    <p:sldId id="257" r:id="rId5"/>
    <p:sldId id="262" r:id="rId6"/>
    <p:sldId id="265" r:id="rId7"/>
    <p:sldId id="261"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3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7635" autoAdjust="0"/>
  </p:normalViewPr>
  <p:slideViewPr>
    <p:cSldViewPr snapToGrid="0">
      <p:cViewPr>
        <p:scale>
          <a:sx n="66" d="100"/>
          <a:sy n="66" d="100"/>
        </p:scale>
        <p:origin x="2256" y="5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jpg>
</file>

<file path=ppt/media/image4.jp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8A7B85-6B23-4408-9267-2BD89ED53347}" type="datetimeFigureOut">
              <a:rPr lang="en-US" smtClean="0"/>
              <a:t>6/16/2023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58B81-4852-4A3D-9E54-E834229E46F6}" type="slidenum">
              <a:rPr lang="en-US" smtClean="0"/>
              <a:t>‹#›</a:t>
            </a:fld>
            <a:endParaRPr lang="en-US"/>
          </a:p>
        </p:txBody>
      </p:sp>
    </p:spTree>
    <p:extLst>
      <p:ext uri="{BB962C8B-B14F-4D97-AF65-F5344CB8AC3E}">
        <p14:creationId xmlns:p14="http://schemas.microsoft.com/office/powerpoint/2010/main" val="1734519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AGI stands for Artificial General Intelligence, which is a type of hypothetical intelligent agent that can learn to accomplish any intellectual task that human beings or other animals can perform https://en.wikipedia.org/wiki/Artificial_general_intelligence. AGI is also known as 'true' AI, 'strong AI', or 'full AI' https://www.linkedin.com/pulse/ai-vs-agi-sachin-sharma. AGI is different from AI or weak AI (or narrow AI), which can only perform specific tasks that are already programmed https://www.linkedin.com/pulse/ai-vs-agi-sachin-sharma https://en.wikipedia.org/wiki/Artificial_general_intelligence. AGI is a primary goal of some artificial intelligence research and companies such as </a:t>
            </a:r>
            <a:r>
              <a:rPr lang="en-US" dirty="0" err="1" smtClean="0"/>
              <a:t>OpenAI</a:t>
            </a:r>
            <a:r>
              <a:rPr lang="en-US" dirty="0" smtClean="0"/>
              <a:t>, DeepMind, and Anthropic https://en.wikipedia.org/wiki/Artificial_general_intelligence. AGI is a common topic in science fiction and futures studies https://en.wikipedia.org/wiki/Artificial_general_intelligence.</a:t>
            </a:r>
          </a:p>
          <a:p>
            <a:endParaRPr lang="en-US" dirty="0" smtClean="0"/>
          </a:p>
          <a:p>
            <a:r>
              <a:rPr lang="en-US" dirty="0" smtClean="0"/>
              <a:t>The higher level than AGI is Artificial Superintelligence (ASI), which is a type of hypothetical intelligent agent that can surpass human intelligence and capabilities in all domains https://www.techtarget.com/searchenterpriseai/definition/artificial-general-intelligence-AGI. ASI is also known as 'super AI' or 'godlike AI' https://www.techtarget.com/searchenterpriseai/definition/artificial-general-intelligence-AGI. ASI is the ultimate goal of some artificial intelligence research and companies such as such as </a:t>
            </a:r>
            <a:r>
              <a:rPr lang="en-US" dirty="0" err="1" smtClean="0"/>
              <a:t>OpenAI</a:t>
            </a:r>
            <a:r>
              <a:rPr lang="en-US" dirty="0" smtClean="0"/>
              <a:t>, DeepMind, and Anthropic https://www.techtarget.com/searchenterpriseai/definition/artificial-general-intelligence-AGI. ASI is a common topic in science fiction and futures studies https://www.techtarget.com/searchenterpriseai/definition/artificial-general-intelligence-AGI.</a:t>
            </a:r>
            <a:endParaRPr lang="en-US" dirty="0"/>
          </a:p>
        </p:txBody>
      </p:sp>
      <p:sp>
        <p:nvSpPr>
          <p:cNvPr id="4" name="Slide Number Placeholder 3"/>
          <p:cNvSpPr>
            <a:spLocks noGrp="1"/>
          </p:cNvSpPr>
          <p:nvPr>
            <p:ph type="sldNum" sz="quarter" idx="10"/>
          </p:nvPr>
        </p:nvSpPr>
        <p:spPr/>
        <p:txBody>
          <a:bodyPr/>
          <a:lstStyle/>
          <a:p>
            <a:fld id="{A2258B81-4852-4A3D-9E54-E834229E46F6}" type="slidenum">
              <a:rPr lang="en-US" smtClean="0"/>
              <a:t>6</a:t>
            </a:fld>
            <a:endParaRPr lang="en-US"/>
          </a:p>
        </p:txBody>
      </p:sp>
    </p:spTree>
    <p:extLst>
      <p:ext uri="{BB962C8B-B14F-4D97-AF65-F5344CB8AC3E}">
        <p14:creationId xmlns:p14="http://schemas.microsoft.com/office/powerpoint/2010/main" val="990108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E7EC88-BA1C-42D5-857E-03F9479B463C}"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3880088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E7EC88-BA1C-42D5-857E-03F9479B463C}"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2031792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E7EC88-BA1C-42D5-857E-03F9479B463C}"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89382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E7EC88-BA1C-42D5-857E-03F9479B463C}"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1304059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E7EC88-BA1C-42D5-857E-03F9479B463C}"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187504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E7EC88-BA1C-42D5-857E-03F9479B463C}"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3100251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E7EC88-BA1C-42D5-857E-03F9479B463C}" type="datetimeFigureOut">
              <a:rPr lang="en-US" smtClean="0"/>
              <a:t>6/16/2023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258742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E7EC88-BA1C-42D5-857E-03F9479B463C}" type="datetimeFigureOut">
              <a:rPr lang="en-US" smtClean="0"/>
              <a:t>6/16/2023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30019228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E7EC88-BA1C-42D5-857E-03F9479B463C}" type="datetimeFigureOut">
              <a:rPr lang="en-US" smtClean="0"/>
              <a:t>6/16/2023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2646499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E7EC88-BA1C-42D5-857E-03F9479B463C}"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3315075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E7EC88-BA1C-42D5-857E-03F9479B463C}"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D9E1D9-6057-44F3-AA42-0F8DBB261FD5}" type="slidenum">
              <a:rPr lang="en-US" smtClean="0"/>
              <a:t>‹#›</a:t>
            </a:fld>
            <a:endParaRPr lang="en-US"/>
          </a:p>
        </p:txBody>
      </p:sp>
    </p:spTree>
    <p:extLst>
      <p:ext uri="{BB962C8B-B14F-4D97-AF65-F5344CB8AC3E}">
        <p14:creationId xmlns:p14="http://schemas.microsoft.com/office/powerpoint/2010/main" val="2489356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E7EC88-BA1C-42D5-857E-03F9479B463C}" type="datetimeFigureOut">
              <a:rPr lang="en-US" smtClean="0"/>
              <a:t>6/16/2023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D9E1D9-6057-44F3-AA42-0F8DBB261FD5}" type="slidenum">
              <a:rPr lang="en-US" smtClean="0"/>
              <a:t>‹#›</a:t>
            </a:fld>
            <a:endParaRPr lang="en-US"/>
          </a:p>
        </p:txBody>
      </p:sp>
    </p:spTree>
    <p:extLst>
      <p:ext uri="{BB962C8B-B14F-4D97-AF65-F5344CB8AC3E}">
        <p14:creationId xmlns:p14="http://schemas.microsoft.com/office/powerpoint/2010/main" val="4106373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505838"/>
            <a:ext cx="12192001" cy="5845028"/>
          </a:xfrm>
          <a:prstGeom prst="rect">
            <a:avLst/>
          </a:prstGeom>
        </p:spPr>
      </p:pic>
      <p:sp>
        <p:nvSpPr>
          <p:cNvPr id="3" name="Rectangle 2">
            <a:extLst>
              <a:ext uri="{FF2B5EF4-FFF2-40B4-BE49-F238E27FC236}">
                <a16:creationId xmlns:a16="http://schemas.microsoft.com/office/drawing/2014/main" id="{36A8C253-59EF-2201-9841-B22B15CE160F}"/>
              </a:ext>
            </a:extLst>
          </p:cNvPr>
          <p:cNvSpPr/>
          <p:nvPr/>
        </p:nvSpPr>
        <p:spPr>
          <a:xfrm>
            <a:off x="7341326" y="957943"/>
            <a:ext cx="4850674" cy="5146766"/>
          </a:xfrm>
          <a:prstGeom prst="rect">
            <a:avLst/>
          </a:prstGeom>
          <a:solidFill>
            <a:srgbClr val="2623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8E13630-A67F-E442-9FA5-FE9C26730D9A}"/>
              </a:ext>
            </a:extLst>
          </p:cNvPr>
          <p:cNvSpPr txBox="1"/>
          <p:nvPr/>
        </p:nvSpPr>
        <p:spPr>
          <a:xfrm>
            <a:off x="7480663" y="1428206"/>
            <a:ext cx="4467497" cy="923330"/>
          </a:xfrm>
          <a:prstGeom prst="rect">
            <a:avLst/>
          </a:prstGeom>
          <a:noFill/>
        </p:spPr>
        <p:txBody>
          <a:bodyPr wrap="square" rtlCol="0">
            <a:spAutoFit/>
          </a:bodyPr>
          <a:lstStyle/>
          <a:p>
            <a:r>
              <a:rPr lang="en-AU" dirty="0">
                <a:solidFill>
                  <a:schemeClr val="bg1"/>
                </a:solidFill>
              </a:rPr>
              <a:t>Topic 1: Data Analysis by </a:t>
            </a:r>
            <a:r>
              <a:rPr lang="en-AU" dirty="0" err="1">
                <a:solidFill>
                  <a:schemeClr val="bg1"/>
                </a:solidFill>
              </a:rPr>
              <a:t>Jupyter</a:t>
            </a:r>
            <a:r>
              <a:rPr lang="en-AU" dirty="0">
                <a:solidFill>
                  <a:schemeClr val="bg1"/>
                </a:solidFill>
              </a:rPr>
              <a:t> Notebook – Using K-mean Clustering to Analyse the Logging Data </a:t>
            </a:r>
            <a:r>
              <a:rPr lang="en-AU" i="1" dirty="0">
                <a:solidFill>
                  <a:schemeClr val="bg1"/>
                </a:solidFill>
              </a:rPr>
              <a:t>(By Wanjing Cai – 40 mins)</a:t>
            </a:r>
            <a:endParaRPr lang="en-US" i="1" dirty="0">
              <a:solidFill>
                <a:schemeClr val="bg1"/>
              </a:solidFill>
            </a:endParaRPr>
          </a:p>
        </p:txBody>
      </p:sp>
      <p:sp>
        <p:nvSpPr>
          <p:cNvPr id="6" name="TextBox 5">
            <a:extLst>
              <a:ext uri="{FF2B5EF4-FFF2-40B4-BE49-F238E27FC236}">
                <a16:creationId xmlns:a16="http://schemas.microsoft.com/office/drawing/2014/main" id="{904998B2-E36E-A26C-3B6E-4D429D06F3C8}"/>
              </a:ext>
            </a:extLst>
          </p:cNvPr>
          <p:cNvSpPr txBox="1"/>
          <p:nvPr/>
        </p:nvSpPr>
        <p:spPr>
          <a:xfrm>
            <a:off x="7480662" y="3069661"/>
            <a:ext cx="4467497" cy="923330"/>
          </a:xfrm>
          <a:prstGeom prst="rect">
            <a:avLst/>
          </a:prstGeom>
          <a:noFill/>
        </p:spPr>
        <p:txBody>
          <a:bodyPr wrap="square" rtlCol="0">
            <a:spAutoFit/>
          </a:bodyPr>
          <a:lstStyle/>
          <a:p>
            <a:r>
              <a:rPr lang="en-AU" dirty="0">
                <a:solidFill>
                  <a:schemeClr val="bg1"/>
                </a:solidFill>
              </a:rPr>
              <a:t>Topic 2: Elevate Your Skills: Simplifying AI and Coding for Impactful Advancements in Our Work </a:t>
            </a:r>
            <a:r>
              <a:rPr lang="en-AU" i="1" dirty="0">
                <a:solidFill>
                  <a:schemeClr val="bg1"/>
                </a:solidFill>
              </a:rPr>
              <a:t>(By Son Pham – 20 mins)</a:t>
            </a:r>
            <a:endParaRPr lang="en-US" i="1" dirty="0">
              <a:solidFill>
                <a:schemeClr val="bg1"/>
              </a:solidFill>
            </a:endParaRPr>
          </a:p>
        </p:txBody>
      </p:sp>
    </p:spTree>
    <p:extLst>
      <p:ext uri="{BB962C8B-B14F-4D97-AF65-F5344CB8AC3E}">
        <p14:creationId xmlns:p14="http://schemas.microsoft.com/office/powerpoint/2010/main" val="2538233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B348A4-4FEC-1E63-1CA2-C12CE1D47851}"/>
              </a:ext>
            </a:extLst>
          </p:cNvPr>
          <p:cNvPicPr>
            <a:picLocks noChangeAspect="1"/>
          </p:cNvPicPr>
          <p:nvPr/>
        </p:nvPicPr>
        <p:blipFill>
          <a:blip r:embed="rId2"/>
          <a:stretch>
            <a:fillRect/>
          </a:stretch>
        </p:blipFill>
        <p:spPr>
          <a:xfrm>
            <a:off x="0" y="505968"/>
            <a:ext cx="12192000" cy="5846064"/>
          </a:xfrm>
          <a:prstGeom prst="rect">
            <a:avLst/>
          </a:prstGeom>
        </p:spPr>
      </p:pic>
    </p:spTree>
    <p:extLst>
      <p:ext uri="{BB962C8B-B14F-4D97-AF65-F5344CB8AC3E}">
        <p14:creationId xmlns:p14="http://schemas.microsoft.com/office/powerpoint/2010/main" val="3202943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D90B9-70D6-CA17-5295-7911FB67C78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B715A0-B95B-AE9D-BDDE-7C79A62180B4}"/>
              </a:ext>
            </a:extLst>
          </p:cNvPr>
          <p:cNvSpPr>
            <a:spLocks noGrp="1"/>
          </p:cNvSpPr>
          <p:nvPr>
            <p:ph idx="1"/>
          </p:nvPr>
        </p:nvSpPr>
        <p:spPr/>
        <p:txBody>
          <a:bodyPr>
            <a:normAutofit fontScale="62500" lnSpcReduction="20000"/>
          </a:bodyPr>
          <a:lstStyle/>
          <a:p>
            <a:r>
              <a:rPr lang="en-AU" dirty="0"/>
              <a:t>In the last 20mins, Son shares his hobby and opinion of coding and machine learning and recent advancement of Large Language Models (LLM) such as </a:t>
            </a:r>
            <a:r>
              <a:rPr lang="en-AU" dirty="0" err="1"/>
              <a:t>ChatGPT</a:t>
            </a:r>
            <a:r>
              <a:rPr lang="en-AU" dirty="0"/>
              <a:t>, and the potential to employ into our work.</a:t>
            </a:r>
          </a:p>
          <a:p>
            <a:r>
              <a:rPr lang="en-AU" dirty="0"/>
              <a:t>We hope to have small community on learning, sharing and employing those digital technology in our daily life and work.</a:t>
            </a:r>
          </a:p>
          <a:p>
            <a:r>
              <a:rPr lang="en-AU" dirty="0"/>
              <a:t>Fun story about the prediction/awareness/opinion of the recent AI: </a:t>
            </a:r>
          </a:p>
          <a:p>
            <a:r>
              <a:rPr lang="en-AU" dirty="0"/>
              <a:t>Yann </a:t>
            </a:r>
            <a:r>
              <a:rPr lang="en-AU" dirty="0" err="1"/>
              <a:t>Lecun</a:t>
            </a:r>
            <a:r>
              <a:rPr lang="en-AU" dirty="0"/>
              <a:t> (</a:t>
            </a:r>
            <a:r>
              <a:rPr lang="en-AU" b="0" i="0" dirty="0">
                <a:solidFill>
                  <a:srgbClr val="0F1419"/>
                </a:solidFill>
                <a:effectLst/>
                <a:latin typeface="TwitterChirp"/>
              </a:rPr>
              <a:t>Chief AI Scientist at Meta, </a:t>
            </a:r>
            <a:r>
              <a:rPr lang="en-US" b="0" i="0" dirty="0">
                <a:solidFill>
                  <a:srgbClr val="0F1419"/>
                </a:solidFill>
                <a:effectLst/>
                <a:latin typeface="TwitterChirp"/>
              </a:rPr>
              <a:t>ACM Turing Award Laureate) in an interview in Jan 2022: “</a:t>
            </a:r>
            <a:r>
              <a:rPr lang="en-AU" b="0" i="0" dirty="0">
                <a:solidFill>
                  <a:srgbClr val="000000"/>
                </a:solidFill>
                <a:effectLst/>
                <a:latin typeface="Roboto" panose="02000000000000000000" pitchFamily="2" charset="0"/>
              </a:rPr>
              <a:t>I don't think we can train a machine to be intelligent purely from text. So for example I take an object, I put it on the table and I push the table. It's completely obvious to you that the object will be pushed with the table, right? Because it's sitting on it. There's no text in the world, I believe, that explains this. And so if you train a machine as powerful as it could be, you know your GPT 5000 or whatever it is, it's never going to learn about this. That information is just not present in any text</a:t>
            </a:r>
            <a:endParaRPr lang="en-US" b="0" i="0" dirty="0">
              <a:solidFill>
                <a:srgbClr val="0F1419"/>
              </a:solidFill>
              <a:effectLst/>
              <a:latin typeface="TwitterChirp"/>
            </a:endParaRPr>
          </a:p>
          <a:p>
            <a:endParaRPr lang="en-US" dirty="0">
              <a:solidFill>
                <a:srgbClr val="0F1419"/>
              </a:solidFill>
              <a:latin typeface="TwitterChirp"/>
            </a:endParaRPr>
          </a:p>
          <a:p>
            <a:r>
              <a:rPr lang="en-AU" dirty="0"/>
              <a:t>An ACM Turing Award Laureate is a recipient of the ACM A.M. Turing Award, which is an annual prize given by the Association for Computing Machinery (ACM) for contributions of lasting and major technical importance to computer sciencehttps://en.wikipedia.org/wiki/Turing_Award. It is generally recognized as the highest distinction in computer science and is colloquially known as the "Nobel Prize of Computing"</a:t>
            </a:r>
            <a:endParaRPr lang="en-US" dirty="0"/>
          </a:p>
        </p:txBody>
      </p:sp>
    </p:spTree>
    <p:extLst>
      <p:ext uri="{BB962C8B-B14F-4D97-AF65-F5344CB8AC3E}">
        <p14:creationId xmlns:p14="http://schemas.microsoft.com/office/powerpoint/2010/main" val="3171860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6299343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483430" y="870856"/>
            <a:ext cx="5119914" cy="5119914"/>
          </a:xfrm>
          <a:prstGeom prst="rect">
            <a:avLst/>
          </a:prstGeom>
        </p:spPr>
      </p:pic>
      <p:sp>
        <p:nvSpPr>
          <p:cNvPr id="3" name="Rectangle 2"/>
          <p:cNvSpPr/>
          <p:nvPr/>
        </p:nvSpPr>
        <p:spPr>
          <a:xfrm>
            <a:off x="203200" y="1171753"/>
            <a:ext cx="3189513" cy="3693319"/>
          </a:xfrm>
          <a:prstGeom prst="rect">
            <a:avLst/>
          </a:prstGeom>
        </p:spPr>
        <p:txBody>
          <a:bodyPr wrap="square">
            <a:spAutoFit/>
          </a:bodyPr>
          <a:lstStyle/>
          <a:p>
            <a:r>
              <a:rPr lang="en-US" b="1" dirty="0"/>
              <a:t>Empirical Approach:</a:t>
            </a:r>
          </a:p>
          <a:p>
            <a:endParaRPr lang="en-US" dirty="0"/>
          </a:p>
          <a:p>
            <a:pPr marL="285750" indent="-285750">
              <a:buFont typeface="Arial" panose="020B0604020202020204" pitchFamily="34" charset="0"/>
              <a:buChar char="•"/>
            </a:pPr>
            <a:r>
              <a:rPr lang="en-US" dirty="0"/>
              <a:t>Based on direct and indirect observation or experience</a:t>
            </a:r>
          </a:p>
          <a:p>
            <a:pPr marL="285750" indent="-285750">
              <a:buFont typeface="Arial" panose="020B0604020202020204" pitchFamily="34" charset="0"/>
              <a:buChar char="•"/>
            </a:pPr>
            <a:r>
              <a:rPr lang="en-US" dirty="0"/>
              <a:t>Relies on logical reasoning</a:t>
            </a:r>
          </a:p>
          <a:p>
            <a:pPr marL="285750" indent="-285750">
              <a:buFont typeface="Arial" panose="020B0604020202020204" pitchFamily="34" charset="0"/>
              <a:buChar char="•"/>
            </a:pPr>
            <a:r>
              <a:rPr lang="en-US" dirty="0"/>
              <a:t>Involves collection of quantifiable evidence</a:t>
            </a:r>
          </a:p>
          <a:p>
            <a:pPr marL="285750" indent="-285750">
              <a:buFont typeface="Arial" panose="020B0604020202020204" pitchFamily="34" charset="0"/>
              <a:buChar char="•"/>
            </a:pPr>
            <a:r>
              <a:rPr lang="en-US" dirty="0"/>
              <a:t>Used in scientific method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Example</a:t>
            </a:r>
            <a:r>
              <a:rPr lang="en-US" dirty="0"/>
              <a:t>: Newton observed an apple falling and formulated laws of motion and universal gravitation</a:t>
            </a:r>
          </a:p>
        </p:txBody>
      </p:sp>
      <p:sp>
        <p:nvSpPr>
          <p:cNvPr id="4" name="Rectangle 3"/>
          <p:cNvSpPr/>
          <p:nvPr/>
        </p:nvSpPr>
        <p:spPr>
          <a:xfrm>
            <a:off x="8694061" y="1171753"/>
            <a:ext cx="3363681" cy="3970318"/>
          </a:xfrm>
          <a:prstGeom prst="rect">
            <a:avLst/>
          </a:prstGeom>
        </p:spPr>
        <p:txBody>
          <a:bodyPr wrap="square">
            <a:spAutoFit/>
          </a:bodyPr>
          <a:lstStyle/>
          <a:p>
            <a:r>
              <a:rPr lang="en-US" b="1" dirty="0"/>
              <a:t>Machine Learning Approach:</a:t>
            </a:r>
          </a:p>
          <a:p>
            <a:endParaRPr lang="en-US" dirty="0"/>
          </a:p>
          <a:p>
            <a:pPr marL="285750" indent="-285750">
              <a:buFont typeface="Arial" panose="020B0604020202020204" pitchFamily="34" charset="0"/>
              <a:buChar char="•"/>
            </a:pPr>
            <a:r>
              <a:rPr lang="en-US" dirty="0"/>
              <a:t>Subset of artificial intelligence</a:t>
            </a:r>
          </a:p>
          <a:p>
            <a:pPr marL="285750" indent="-285750">
              <a:buFont typeface="Arial" panose="020B0604020202020204" pitchFamily="34" charset="0"/>
              <a:buChar char="•"/>
            </a:pPr>
            <a:r>
              <a:rPr lang="en-US" dirty="0"/>
              <a:t>Systems learn and improve from experience without explicit programming</a:t>
            </a:r>
          </a:p>
          <a:p>
            <a:pPr marL="285750" indent="-285750">
              <a:buFont typeface="Arial" panose="020B0604020202020204" pitchFamily="34" charset="0"/>
              <a:buChar char="•"/>
            </a:pPr>
            <a:r>
              <a:rPr lang="en-US" dirty="0"/>
              <a:t>Focuses on developing programs that learn from data</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Example</a:t>
            </a:r>
            <a:r>
              <a:rPr lang="en-US" dirty="0"/>
              <a:t>: Newton collects data on falling objects, feeds it into a machine learning algorithm, which predicts motion of other objects</a:t>
            </a:r>
          </a:p>
        </p:txBody>
      </p:sp>
    </p:spTree>
    <p:extLst>
      <p:ext uri="{BB962C8B-B14F-4D97-AF65-F5344CB8AC3E}">
        <p14:creationId xmlns:p14="http://schemas.microsoft.com/office/powerpoint/2010/main" val="25317792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E39F4F-3972-27BB-6126-9F6DD08190B6}"/>
              </a:ext>
            </a:extLst>
          </p:cNvPr>
          <p:cNvPicPr>
            <a:picLocks noChangeAspect="1"/>
          </p:cNvPicPr>
          <p:nvPr/>
        </p:nvPicPr>
        <p:blipFill rotWithShape="1">
          <a:blip r:embed="rId3"/>
          <a:srcRect l="1544" t="3273" r="1526" b="2835"/>
          <a:stretch/>
        </p:blipFill>
        <p:spPr>
          <a:xfrm>
            <a:off x="323094" y="1553319"/>
            <a:ext cx="5941325" cy="3668147"/>
          </a:xfrm>
          <a:prstGeom prst="rect">
            <a:avLst/>
          </a:prstGeom>
          <a:ln>
            <a:solidFill>
              <a:schemeClr val="tx1"/>
            </a:solidFill>
          </a:ln>
        </p:spPr>
      </p:pic>
      <p:sp>
        <p:nvSpPr>
          <p:cNvPr id="2" name="Rectangle 1"/>
          <p:cNvSpPr/>
          <p:nvPr/>
        </p:nvSpPr>
        <p:spPr>
          <a:xfrm>
            <a:off x="2985526" y="3246898"/>
            <a:ext cx="678656" cy="3013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ChatGPT</a:t>
            </a:r>
            <a:endParaRPr lang="en-US" sz="1100"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20561" y="1035352"/>
            <a:ext cx="2656147" cy="4724400"/>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82907" y="1035352"/>
            <a:ext cx="2597779" cy="4620583"/>
          </a:xfrm>
          <a:prstGeom prst="rect">
            <a:avLst/>
          </a:prstGeom>
        </p:spPr>
      </p:pic>
    </p:spTree>
    <p:extLst>
      <p:ext uri="{BB962C8B-B14F-4D97-AF65-F5344CB8AC3E}">
        <p14:creationId xmlns:p14="http://schemas.microsoft.com/office/powerpoint/2010/main" val="6191941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959428" y="253103"/>
            <a:ext cx="8247620" cy="6416368"/>
          </a:xfrm>
          <a:prstGeom prst="rect">
            <a:avLst/>
          </a:prstGeom>
        </p:spPr>
      </p:pic>
    </p:spTree>
    <p:extLst>
      <p:ext uri="{BB962C8B-B14F-4D97-AF65-F5344CB8AC3E}">
        <p14:creationId xmlns:p14="http://schemas.microsoft.com/office/powerpoint/2010/main" val="25720222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401547" y="0"/>
            <a:ext cx="4044876" cy="6826728"/>
          </a:xfrm>
          <a:prstGeom prst="rect">
            <a:avLst/>
          </a:prstGeom>
        </p:spPr>
      </p:pic>
      <p:pic>
        <p:nvPicPr>
          <p:cNvPr id="3" name="Picture 2"/>
          <p:cNvPicPr>
            <a:picLocks noChangeAspect="1"/>
          </p:cNvPicPr>
          <p:nvPr/>
        </p:nvPicPr>
        <p:blipFill>
          <a:blip r:embed="rId3"/>
          <a:stretch>
            <a:fillRect/>
          </a:stretch>
        </p:blipFill>
        <p:spPr>
          <a:xfrm>
            <a:off x="1945052" y="31272"/>
            <a:ext cx="3867051" cy="6826728"/>
          </a:xfrm>
          <a:prstGeom prst="rect">
            <a:avLst/>
          </a:prstGeom>
        </p:spPr>
      </p:pic>
    </p:spTree>
    <p:extLst>
      <p:ext uri="{BB962C8B-B14F-4D97-AF65-F5344CB8AC3E}">
        <p14:creationId xmlns:p14="http://schemas.microsoft.com/office/powerpoint/2010/main" val="34996654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143933" y="0"/>
            <a:ext cx="3739334" cy="6858000"/>
          </a:xfrm>
          <a:prstGeom prst="rect">
            <a:avLst/>
          </a:prstGeom>
        </p:spPr>
      </p:pic>
    </p:spTree>
    <p:extLst>
      <p:ext uri="{BB962C8B-B14F-4D97-AF65-F5344CB8AC3E}">
        <p14:creationId xmlns:p14="http://schemas.microsoft.com/office/powerpoint/2010/main" val="95589281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TotalTime>
  <Words>627</Words>
  <Application>Microsoft Office PowerPoint</Application>
  <PresentationFormat>Widescreen</PresentationFormat>
  <Paragraphs>28</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Roboto</vt:lpstr>
      <vt:lpstr>TwitterChirp</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trungcan82@yahoo.com</dc:creator>
  <cp:lastModifiedBy>trungcan82@yahoo.com</cp:lastModifiedBy>
  <cp:revision>12</cp:revision>
  <dcterms:created xsi:type="dcterms:W3CDTF">2023-06-14T10:36:35Z</dcterms:created>
  <dcterms:modified xsi:type="dcterms:W3CDTF">2023-06-15T22:51:37Z</dcterms:modified>
</cp:coreProperties>
</file>

<file path=docProps/thumbnail.jpeg>
</file>